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>
        <p:scale>
          <a:sx n="78" d="100"/>
          <a:sy n="78" d="100"/>
        </p:scale>
        <p:origin x="-16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865DA4-6873-49C4-98F0-3DAF24BDF723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BF689A-6BF0-4284-97CF-498BF2DC70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87220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Семь базовых правила </a:t>
            </a:r>
            <a:br>
              <a:rPr lang="ru-RU" sz="3200" dirty="0" smtClean="0"/>
            </a:br>
            <a:r>
              <a:rPr lang="ru-RU" sz="3200" dirty="0" smtClean="0"/>
              <a:t>Английского</a:t>
            </a:r>
            <a:r>
              <a:rPr lang="ru-RU" sz="3200" baseline="0" dirty="0" smtClean="0"/>
              <a:t> языка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для студентов </a:t>
            </a:r>
            <a:r>
              <a:rPr lang="en-US" sz="3200" dirty="0" smtClean="0"/>
              <a:t>I</a:t>
            </a:r>
            <a:r>
              <a:rPr lang="ru-RU" sz="3200" dirty="0" smtClean="0"/>
              <a:t> курса</a:t>
            </a:r>
            <a:br>
              <a:rPr lang="ru-RU" sz="3200" dirty="0" smtClean="0"/>
            </a:br>
            <a:r>
              <a:rPr lang="ru-RU" sz="3200" dirty="0" smtClean="0"/>
              <a:t>Ржевского технологического колледжа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473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Лебедев Александр </a:t>
            </a:r>
            <a:r>
              <a:rPr lang="ru-RU" dirty="0" smtClean="0"/>
              <a:t>Вильевич</a:t>
            </a:r>
          </a:p>
          <a:p>
            <a:r>
              <a:rPr lang="ru-RU" dirty="0"/>
              <a:t>п</a:t>
            </a:r>
            <a:r>
              <a:rPr lang="ru-RU" dirty="0" smtClean="0"/>
              <a:t>реподаватель  английского языка</a:t>
            </a:r>
            <a:endParaRPr lang="ru-RU" dirty="0" smtClean="0"/>
          </a:p>
          <a:p>
            <a:r>
              <a:rPr lang="ru-RU" dirty="0" smtClean="0"/>
              <a:t>ГБПОУ Ржевский технологический колледж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Ржев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63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Пятое правило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r>
              <a:rPr lang="ru-RU" sz="2800" dirty="0"/>
              <a:t>Время в предложениях с глаголами в </a:t>
            </a:r>
            <a:r>
              <a:rPr lang="ru-RU" sz="2800" dirty="0" smtClean="0"/>
              <a:t>третьей </a:t>
            </a:r>
            <a:r>
              <a:rPr lang="ru-RU" sz="2800" dirty="0"/>
              <a:t>четвертой </a:t>
            </a:r>
            <a:r>
              <a:rPr lang="ru-RU" sz="2800" dirty="0" smtClean="0"/>
              <a:t>формах  </a:t>
            </a:r>
            <a:r>
              <a:rPr lang="ru-RU" sz="2800" dirty="0"/>
              <a:t>определяется при помощи соответствующего вспомогательного глагола.</a:t>
            </a:r>
          </a:p>
          <a:p>
            <a:r>
              <a:rPr lang="en-US" dirty="0"/>
              <a:t>The </a:t>
            </a:r>
            <a:r>
              <a:rPr lang="en-US" dirty="0" smtClean="0"/>
              <a:t>teacher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b="1" dirty="0" smtClean="0"/>
              <a:t> </a:t>
            </a:r>
            <a:r>
              <a:rPr lang="en-US" b="1" dirty="0"/>
              <a:t>explaining </a:t>
            </a:r>
            <a:r>
              <a:rPr lang="en-US" dirty="0"/>
              <a:t>a very difficult thing </a:t>
            </a:r>
            <a:br>
              <a:rPr lang="en-US" dirty="0"/>
            </a:br>
            <a:r>
              <a:rPr lang="en-US" dirty="0" smtClean="0"/>
              <a:t>She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dirty="0" smtClean="0"/>
              <a:t> </a:t>
            </a:r>
            <a:r>
              <a:rPr lang="en-US" b="1" dirty="0"/>
              <a:t>been</a:t>
            </a:r>
            <a:r>
              <a:rPr lang="en-US" dirty="0"/>
              <a:t> to </a:t>
            </a:r>
            <a:r>
              <a:rPr lang="en-US" dirty="0" smtClean="0"/>
              <a:t>Russia </a:t>
            </a:r>
            <a:r>
              <a:rPr lang="en-US" dirty="0"/>
              <a:t>three times 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31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Шестое правило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980928"/>
          </a:xfrm>
        </p:spPr>
        <p:txBody>
          <a:bodyPr/>
          <a:lstStyle/>
          <a:p>
            <a:r>
              <a:rPr lang="ru-RU" sz="2800" dirty="0"/>
              <a:t>Показателем будущего времени является вспомогательный глагол </a:t>
            </a:r>
            <a:r>
              <a:rPr lang="en-US" sz="2800" dirty="0"/>
              <a:t>will</a:t>
            </a:r>
            <a:r>
              <a:rPr lang="ru-RU" sz="2800" dirty="0"/>
              <a:t> (</a:t>
            </a:r>
            <a:r>
              <a:rPr lang="en-US" sz="2800" dirty="0"/>
              <a:t>shall</a:t>
            </a:r>
            <a:r>
              <a:rPr lang="ru-RU" sz="2800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en-US" sz="2800" dirty="0" smtClean="0"/>
              <a:t>                 I </a:t>
            </a:r>
            <a:r>
              <a:rPr lang="en-US" sz="2800" b="1" u="sng" dirty="0" smtClean="0"/>
              <a:t>will</a:t>
            </a:r>
            <a:r>
              <a:rPr lang="en-US" sz="2800" dirty="0" smtClean="0"/>
              <a:t> come to Tver in April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698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Седьмое правило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52936"/>
          </a:xfrm>
        </p:spPr>
        <p:txBody>
          <a:bodyPr>
            <a:normAutofit/>
          </a:bodyPr>
          <a:lstStyle/>
          <a:p>
            <a:r>
              <a:rPr lang="ru-RU" sz="2800" dirty="0"/>
              <a:t>Необходимо переводить все слова в английском </a:t>
            </a:r>
            <a:r>
              <a:rPr lang="ru-RU" sz="2800" dirty="0" smtClean="0"/>
              <a:t>предложении (обращая внимание на глаголы с послелогами)</a:t>
            </a:r>
          </a:p>
          <a:p>
            <a:endParaRPr lang="ru-RU" sz="2800" dirty="0"/>
          </a:p>
          <a:p>
            <a:r>
              <a:rPr lang="en-US" sz="2800" dirty="0"/>
              <a:t>Let me </a:t>
            </a:r>
            <a:r>
              <a:rPr lang="en-US" sz="2800" b="1" u="sng" dirty="0"/>
              <a:t>take</a:t>
            </a:r>
            <a:r>
              <a:rPr lang="en-US" sz="2800" dirty="0"/>
              <a:t> my </a:t>
            </a:r>
            <a:r>
              <a:rPr lang="en-US" sz="2800" dirty="0" smtClean="0"/>
              <a:t>coat </a:t>
            </a:r>
            <a:r>
              <a:rPr lang="en-US" sz="2800" b="1" u="sng" dirty="0"/>
              <a:t>off</a:t>
            </a:r>
            <a:r>
              <a:rPr lang="en-US" sz="2800" dirty="0"/>
              <a:t>. </a:t>
            </a:r>
            <a:br>
              <a:rPr lang="en-US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132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Авторская разработка</a:t>
            </a:r>
            <a:endParaRPr lang="ru-RU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9374" y="2136212"/>
            <a:ext cx="4605251" cy="345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4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 smtClean="0"/>
              <a:t>Первое правило: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04864"/>
            <a:ext cx="7776864" cy="37387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000" dirty="0"/>
              <a:t>Порядок слов в английском утвердительном предложении  фиксированный: </a:t>
            </a:r>
            <a:endParaRPr lang="ru-RU" sz="3000" dirty="0" smtClean="0"/>
          </a:p>
          <a:p>
            <a:pPr marL="0" lvl="0" indent="0">
              <a:buNone/>
            </a:pPr>
            <a:r>
              <a:rPr lang="ru-RU" sz="3000" dirty="0"/>
              <a:t> </a:t>
            </a:r>
            <a:r>
              <a:rPr lang="ru-RU" sz="3000" dirty="0" smtClean="0"/>
              <a:t>               подлежащее</a:t>
            </a:r>
            <a:r>
              <a:rPr lang="ru-RU" sz="3000" dirty="0"/>
              <a:t>, </a:t>
            </a:r>
            <a:r>
              <a:rPr lang="ru-RU" sz="3000" dirty="0" smtClean="0"/>
              <a:t>сказуемое.</a:t>
            </a:r>
            <a:endParaRPr lang="ru-RU" sz="30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</a:t>
            </a:r>
            <a:r>
              <a:rPr lang="ru-RU" sz="1900" dirty="0" smtClean="0"/>
              <a:t>подлежащие    сказуемое</a:t>
            </a:r>
            <a:r>
              <a:rPr lang="ru-RU" sz="1900" i="1" dirty="0"/>
              <a:t/>
            </a:r>
            <a:br>
              <a:rPr lang="ru-RU" sz="1900" i="1" dirty="0"/>
            </a:br>
            <a:r>
              <a:rPr lang="ru-RU" sz="1900" i="1" dirty="0" smtClean="0"/>
              <a:t>     </a:t>
            </a:r>
            <a:r>
              <a:rPr lang="en-US" sz="3300" dirty="0" smtClean="0"/>
              <a:t>Mike</a:t>
            </a:r>
            <a:r>
              <a:rPr lang="ru-RU" sz="3300" dirty="0"/>
              <a:t>’s </a:t>
            </a:r>
            <a:r>
              <a:rPr lang="en-US" sz="3300" dirty="0"/>
              <a:t>new </a:t>
            </a:r>
            <a:r>
              <a:rPr lang="en-US" sz="3300" b="1" u="sng" dirty="0"/>
              <a:t>smartphone</a:t>
            </a:r>
            <a:r>
              <a:rPr lang="ru-RU" sz="3300" b="1" dirty="0"/>
              <a:t> </a:t>
            </a:r>
            <a:r>
              <a:rPr lang="ru-RU" sz="3300" b="1" u="sng" dirty="0" err="1"/>
              <a:t>is</a:t>
            </a:r>
            <a:r>
              <a:rPr lang="ru-RU" sz="3300" b="1" dirty="0"/>
              <a:t> </a:t>
            </a:r>
            <a:r>
              <a:rPr lang="ru-RU" sz="3300" dirty="0" err="1"/>
              <a:t>on</a:t>
            </a:r>
            <a:r>
              <a:rPr lang="ru-RU" sz="3300" dirty="0"/>
              <a:t> </a:t>
            </a:r>
            <a:r>
              <a:rPr lang="ru-RU" sz="3300" dirty="0" err="1"/>
              <a:t>Mrs</a:t>
            </a:r>
            <a:r>
              <a:rPr lang="ru-RU" sz="3300" dirty="0"/>
              <a:t> </a:t>
            </a:r>
            <a:r>
              <a:rPr lang="en-US" sz="3300" dirty="0"/>
              <a:t>Adam</a:t>
            </a:r>
            <a:r>
              <a:rPr lang="ru-RU" sz="3300" dirty="0"/>
              <a:t>’s </a:t>
            </a:r>
            <a:r>
              <a:rPr lang="en-US" sz="3300" dirty="0"/>
              <a:t>table</a:t>
            </a:r>
            <a:r>
              <a:rPr lang="ru-RU" sz="3300" dirty="0"/>
              <a:t>.</a:t>
            </a:r>
            <a:br>
              <a:rPr lang="ru-RU" sz="3300" dirty="0"/>
            </a:br>
            <a:r>
              <a:rPr lang="ru-RU" dirty="0"/>
              <a:t>        </a:t>
            </a:r>
            <a:r>
              <a:rPr lang="ru-RU" dirty="0" smtClean="0"/>
              <a:t>     </a:t>
            </a:r>
            <a:r>
              <a:rPr lang="ru-RU" sz="1900" i="1" dirty="0" smtClean="0"/>
              <a:t>группа </a:t>
            </a:r>
            <a:r>
              <a:rPr lang="ru-RU" sz="1900" i="1" dirty="0"/>
              <a:t>подлежащего </a:t>
            </a:r>
            <a:r>
              <a:rPr lang="en-US" i="1" dirty="0"/>
              <a:t>            </a:t>
            </a:r>
            <a:r>
              <a:rPr lang="en-US" i="1" dirty="0" smtClean="0"/>
              <a:t> </a:t>
            </a:r>
            <a:r>
              <a:rPr lang="ru-RU" i="1" dirty="0" smtClean="0"/>
              <a:t>                          </a:t>
            </a:r>
            <a:r>
              <a:rPr lang="ru-RU" sz="1900" i="1" dirty="0" smtClean="0"/>
              <a:t>группа </a:t>
            </a:r>
            <a:r>
              <a:rPr lang="ru-RU" sz="1900" i="1" dirty="0"/>
              <a:t>сказуемого</a:t>
            </a:r>
            <a:r>
              <a:rPr lang="ru-RU" sz="19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утвердительном предложении сначала стоит подлежащее (</a:t>
            </a:r>
            <a:r>
              <a:rPr lang="ru-RU" dirty="0" smtClean="0"/>
              <a:t>группа подлежащего</a:t>
            </a:r>
            <a:r>
              <a:rPr lang="ru-RU" dirty="0"/>
              <a:t>), а затем сказуемое (группа сказуемого).</a:t>
            </a:r>
            <a:br>
              <a:rPr lang="ru-RU" dirty="0"/>
            </a:br>
            <a:r>
              <a:rPr lang="ru-RU" dirty="0" smtClean="0"/>
              <a:t>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16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 правило: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7992887" cy="3777283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Все английские глаголы делятся на 2 группы: </a:t>
            </a:r>
            <a:r>
              <a:rPr lang="ru-RU" sz="3200" dirty="0" smtClean="0"/>
              <a:t>правильные (стандартные)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и неправильные</a:t>
            </a:r>
            <a:r>
              <a:rPr lang="ru-RU" sz="3200" dirty="0"/>
              <a:t> </a:t>
            </a:r>
            <a:r>
              <a:rPr lang="ru-RU" sz="3200" dirty="0" smtClean="0"/>
              <a:t>(нестандартные) .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         </a:t>
            </a:r>
            <a:r>
              <a:rPr lang="ru-RU" sz="1800" dirty="0" smtClean="0"/>
              <a:t>стандартный</a:t>
            </a:r>
          </a:p>
          <a:p>
            <a:pPr marL="0" indent="0" algn="ctr">
              <a:buNone/>
            </a:pPr>
            <a:r>
              <a:rPr lang="en-US" sz="2800" dirty="0" smtClean="0"/>
              <a:t>I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r>
              <a:rPr lang="en-US" sz="2800" dirty="0" smtClean="0"/>
              <a:t> at Rzhev College of Technology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1800" dirty="0" smtClean="0"/>
              <a:t> нестандартный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</a:t>
            </a:r>
            <a:r>
              <a:rPr lang="en-US" sz="2800" dirty="0" smtClean="0"/>
              <a:t>She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800" dirty="0" smtClean="0"/>
              <a:t> a student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95839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Третье правило: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Все неправильные глаголы вы должны знать </a:t>
            </a:r>
            <a:r>
              <a:rPr lang="ru-RU" sz="3200" dirty="0" smtClean="0"/>
              <a:t>наизусть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(Так они являются самыми употребляемыми и в словарях можно найти перевод только первой формы)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72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Четвертое правило: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2800" dirty="0"/>
              <a:t>Любой английский глагол имеет 4 формы.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Например: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en-US" dirty="0" smtClean="0"/>
              <a:t>speak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en-US" dirty="0" smtClean="0"/>
              <a:t>spoke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en-US" dirty="0" smtClean="0"/>
              <a:t>spoken </a:t>
            </a:r>
            <a:endParaRPr lang="ru-RU" dirty="0" smtClean="0"/>
          </a:p>
          <a:p>
            <a:pPr marL="457200" indent="-457200">
              <a:buAutoNum type="arabicParenR"/>
            </a:pPr>
            <a:r>
              <a:rPr lang="en-US" dirty="0" smtClean="0"/>
              <a:t>speaking</a:t>
            </a:r>
            <a:r>
              <a:rPr lang="en-US" dirty="0"/>
              <a:t/>
            </a:r>
            <a:br>
              <a:rPr lang="en-US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186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Первая форма английского глагола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70100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sz="3200" dirty="0"/>
              <a:t>Первая форма показывает настоящее время и приводится в словарях</a:t>
            </a:r>
          </a:p>
          <a:p>
            <a:pPr marL="0" indent="0" algn="ctr">
              <a:buNone/>
            </a:pPr>
            <a:r>
              <a:rPr lang="ru-RU" sz="3200" dirty="0"/>
              <a:t>   </a:t>
            </a:r>
            <a:r>
              <a:rPr lang="en-US" sz="4800" dirty="0"/>
              <a:t>I </a:t>
            </a:r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4800" dirty="0"/>
              <a:t> Russia</a:t>
            </a:r>
            <a:endParaRPr lang="ru-RU" sz="4800" dirty="0"/>
          </a:p>
          <a:p>
            <a:pPr marL="0" indent="0">
              <a:buNone/>
            </a:pPr>
            <a:r>
              <a:rPr lang="ru-RU" sz="3200" dirty="0"/>
              <a:t>                </a:t>
            </a:r>
            <a:r>
              <a:rPr lang="ru-RU" sz="2000" dirty="0" smtClean="0"/>
              <a:t>первая </a:t>
            </a:r>
            <a:r>
              <a:rPr lang="ru-RU" sz="2000" dirty="0"/>
              <a:t>форма глагола (инфинитив)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9761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Вторая форма </a:t>
            </a:r>
            <a:r>
              <a:rPr lang="ru-RU" sz="4800" dirty="0"/>
              <a:t>английского глагола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3340968"/>
          </a:xfrm>
        </p:spPr>
        <p:txBody>
          <a:bodyPr/>
          <a:lstStyle/>
          <a:p>
            <a:r>
              <a:rPr lang="ru-RU" sz="2800" dirty="0"/>
              <a:t>Вторая форма показывает прошедшее время и образуется при помощи  </a:t>
            </a:r>
          </a:p>
          <a:p>
            <a:pPr marL="0" indent="0">
              <a:buNone/>
            </a:pPr>
            <a:r>
              <a:rPr lang="ru-RU" sz="2800" dirty="0"/>
              <a:t>    окончания – </a:t>
            </a:r>
            <a:r>
              <a:rPr lang="en-US" sz="2800" dirty="0" err="1" smtClean="0"/>
              <a:t>ed</a:t>
            </a:r>
            <a:r>
              <a:rPr lang="en-US" sz="2800" dirty="0" smtClean="0"/>
              <a:t> </a:t>
            </a:r>
            <a:r>
              <a:rPr lang="ru-RU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у стандартных глаголов)</a:t>
            </a:r>
            <a:endParaRPr lang="ru-RU" sz="2000" dirty="0"/>
          </a:p>
          <a:p>
            <a:pPr marL="0" indent="0">
              <a:buNone/>
            </a:pPr>
            <a:r>
              <a:rPr lang="en-US" dirty="0"/>
              <a:t>          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sz="3600" dirty="0"/>
              <a:t>I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3600" dirty="0"/>
              <a:t> in Tver five years ago. </a:t>
            </a:r>
            <a:br>
              <a:rPr lang="en-US" sz="3600" dirty="0"/>
            </a:b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43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6002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Третья форма английского глагола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1683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/>
              <a:t>Т</a:t>
            </a:r>
            <a:r>
              <a:rPr lang="ru-RU" sz="2800" dirty="0" smtClean="0"/>
              <a:t>ретья </a:t>
            </a:r>
            <a:r>
              <a:rPr lang="ru-RU" sz="2800" dirty="0"/>
              <a:t>форма время не показывает, показывает завершенность действия,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    </a:t>
            </a:r>
            <a:r>
              <a:rPr lang="ru-RU" sz="2800" dirty="0" smtClean="0"/>
              <a:t>образуется </a:t>
            </a:r>
            <a:r>
              <a:rPr lang="ru-RU" sz="2800" dirty="0"/>
              <a:t>как  и </a:t>
            </a:r>
            <a:r>
              <a:rPr lang="ru-RU" sz="2800" dirty="0" smtClean="0"/>
              <a:t>вторая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                 They‘ve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  <a:r>
              <a:rPr lang="en-US" sz="3200" dirty="0" smtClean="0"/>
              <a:t> a lot of work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52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Четвертая форма </a:t>
            </a:r>
            <a:r>
              <a:rPr lang="ru-RU" sz="4800" dirty="0"/>
              <a:t>английского глагола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319695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dirty="0"/>
              <a:t>Ч</a:t>
            </a:r>
            <a:r>
              <a:rPr lang="ru-RU" sz="2800" dirty="0" smtClean="0"/>
              <a:t>етвертая </a:t>
            </a:r>
            <a:r>
              <a:rPr lang="ru-RU" sz="2800" dirty="0"/>
              <a:t>форма время не показывает, показывает длительность действия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   образуется </a:t>
            </a:r>
            <a:r>
              <a:rPr lang="ru-RU" sz="2800" dirty="0"/>
              <a:t>при помощи окончания  -</a:t>
            </a:r>
            <a:r>
              <a:rPr lang="en-US" sz="2800" dirty="0" err="1"/>
              <a:t>ing</a:t>
            </a:r>
            <a:r>
              <a:rPr lang="ru-RU" sz="2800" dirty="0"/>
              <a:t>.</a:t>
            </a:r>
          </a:p>
          <a:p>
            <a:endParaRPr lang="ru-RU" dirty="0" smtClean="0"/>
          </a:p>
          <a:p>
            <a:r>
              <a:rPr lang="en-US" sz="2800" dirty="0"/>
              <a:t>You’re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  <a:r>
              <a:rPr lang="en-US" sz="2800" b="1" dirty="0"/>
              <a:t> </a:t>
            </a:r>
            <a:r>
              <a:rPr lang="en-US" sz="2800" dirty="0"/>
              <a:t>to </a:t>
            </a:r>
            <a:r>
              <a:rPr lang="en-US" sz="2800" dirty="0" smtClean="0"/>
              <a:t>the morning news</a:t>
            </a:r>
            <a:r>
              <a:rPr lang="ru-RU" sz="2800" dirty="0" smtClean="0"/>
              <a:t> </a:t>
            </a:r>
            <a:r>
              <a:rPr lang="en-US" sz="2800" dirty="0" smtClean="0"/>
              <a:t>from Rzhev.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82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</TotalTime>
  <Words>280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Семь базовых правила  Английского языка для студентов I курса Ржевского технологического колледжа</vt:lpstr>
      <vt:lpstr>Первое правило:</vt:lpstr>
      <vt:lpstr>Второе правило:</vt:lpstr>
      <vt:lpstr>Третье правило:</vt:lpstr>
      <vt:lpstr>Четвертое правило:</vt:lpstr>
      <vt:lpstr>Первая форма английского глагола</vt:lpstr>
      <vt:lpstr>Вторая форма английского глагола</vt:lpstr>
      <vt:lpstr>Третья форма английского глагола</vt:lpstr>
      <vt:lpstr>Четвертая форма английского глагола</vt:lpstr>
      <vt:lpstr>Пятое правило</vt:lpstr>
      <vt:lpstr>Шестое правило</vt:lpstr>
      <vt:lpstr>Седьмое правило</vt:lpstr>
      <vt:lpstr>Авторская разработка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 базовых правил для студентов I курса Ржевского технологического колледжа изучающих Английский язык</dc:title>
  <dc:creator>ЛАВ Vilievich</dc:creator>
  <cp:keywords>Александр Вильевич Лебедев</cp:keywords>
  <cp:lastModifiedBy>ЛАВ Vilievich</cp:lastModifiedBy>
  <cp:revision>16</cp:revision>
  <dcterms:created xsi:type="dcterms:W3CDTF">2018-02-11T13:17:37Z</dcterms:created>
  <dcterms:modified xsi:type="dcterms:W3CDTF">2018-02-27T12:00:37Z</dcterms:modified>
</cp:coreProperties>
</file>